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4" r:id="rId3"/>
    <p:sldId id="303" r:id="rId4"/>
    <p:sldId id="289" r:id="rId5"/>
    <p:sldId id="304" r:id="rId6"/>
    <p:sldId id="305" r:id="rId7"/>
    <p:sldId id="285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292" r:id="rId16"/>
    <p:sldId id="31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42" autoAdjust="0"/>
    <p:restoredTop sz="94660"/>
  </p:normalViewPr>
  <p:slideViewPr>
    <p:cSldViewPr snapToGrid="0">
      <p:cViewPr varScale="1">
        <p:scale>
          <a:sx n="82" d="100"/>
          <a:sy n="82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\Teams\Quality%20Improvement\QI\Satisfaction%20Surveys\Affiliation%20Sat.%20Surveys\Affiliation%20Surveys%202022\Open%20Case%20Survey%20Numbers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fletcher\Downloads\Open%20Case%20Satisfaction%20Survey(1-79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BA9-4621-AA44-C8185DABA21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BA9-4621-AA44-C8185DABA21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BA9-4621-AA44-C8185DABA21C}"/>
              </c:ext>
            </c:extLst>
          </c:dPt>
          <c:cat>
            <c:strRef>
              <c:f>'Mailed-Received'!$A$10:$A$12</c:f>
              <c:strCache>
                <c:ptCount val="3"/>
                <c:pt idx="0">
                  <c:v>Returned by Post Office</c:v>
                </c:pt>
                <c:pt idx="1">
                  <c:v>Client Chose not to answer</c:v>
                </c:pt>
                <c:pt idx="2">
                  <c:v>Completed</c:v>
                </c:pt>
              </c:strCache>
            </c:strRef>
          </c:cat>
          <c:val>
            <c:numRef>
              <c:f>'Mailed-Received'!$B$10:$B$12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A9-4621-AA44-C8185DABA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870-47B1-9FA3-2BBBC189E4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870-47B1-9FA3-2BBBC189E4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870-47B1-9FA3-2BBBC189E4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870-47B1-9FA3-2BBBC189E43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870-47B1-9FA3-2BBBC189E433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Neutral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23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8-4664-A127-73BBAA1E0F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74-4D9A-830F-C990DE39D4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74-4D9A-830F-C990DE39D4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74-4D9A-830F-C990DE39D4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674-4D9A-830F-C990DE39D4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674-4D9A-830F-C990DE39D4EC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3</c:v>
                </c:pt>
                <c:pt idx="3">
                  <c:v>22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6-4A0C-B476-236431F87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042-4F75-88BD-FB73415CD8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042-4F75-88BD-FB73415CD8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042-4F75-88BD-FB73415CD8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042-4F75-88BD-FB73415CD8D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042-4F75-88BD-FB73415CD8D1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0</c:v>
                </c:pt>
                <c:pt idx="2">
                  <c:v>2</c:v>
                </c:pt>
                <c:pt idx="3">
                  <c:v>27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8C-4EFD-A226-93D7EDF8A0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2F-42A2-A1DD-1A063C9888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2F-42A2-A1DD-1A063C9888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2F-42A2-A1DD-1A063C9888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2F-42A2-A1DD-1A063C9888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2F-42A2-A1DD-1A063C988860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4</c:v>
                </c:pt>
                <c:pt idx="3">
                  <c:v>26</c:v>
                </c:pt>
                <c:pt idx="4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2-47A4-9DA4-340E907C7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[Open Case Satisfaction Survey(1-79).xlsx]Sheet2!PivotTable5</c:name>
    <c:fmtId val="1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  <c:marker>
          <c:symbol val="circle"/>
          <c:size val="6"/>
        </c:marker>
        <c:dLbl>
          <c:idx val="0"/>
          <c:spPr>
            <a:pattFill prst="pct75">
              <a:fgClr>
                <a:sysClr val="windowText" lastClr="000000">
                  <a:lumMod val="75000"/>
                  <a:lumOff val="25000"/>
                </a:sysClr>
              </a:fgClr>
              <a:bgClr>
                <a:sysClr val="windowText" lastClr="000000">
                  <a:lumMod val="65000"/>
                  <a:lumOff val="35000"/>
                </a:sysClr>
              </a:bgClr>
            </a:patt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ctr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  <c:marker>
          <c:symbol val="none"/>
        </c:marker>
        <c:dLbl>
          <c:idx val="0"/>
          <c:spPr>
            <a:pattFill prst="pct75">
              <a:fgClr>
                <a:sysClr val="windowText" lastClr="000000">
                  <a:lumMod val="75000"/>
                  <a:lumOff val="25000"/>
                </a:sysClr>
              </a:fgClr>
              <a:bgClr>
                <a:sysClr val="windowText" lastClr="000000">
                  <a:lumMod val="65000"/>
                  <a:lumOff val="35000"/>
                </a:sysClr>
              </a:bgClr>
            </a:patt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ctr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  <c:marker>
          <c:symbol val="none"/>
        </c:marker>
        <c:dLbl>
          <c:idx val="0"/>
          <c:spPr>
            <a:pattFill prst="pct75">
              <a:fgClr>
                <a:sysClr val="windowText" lastClr="000000">
                  <a:lumMod val="75000"/>
                  <a:lumOff val="25000"/>
                </a:sysClr>
              </a:fgClr>
              <a:bgClr>
                <a:sysClr val="windowText" lastClr="000000">
                  <a:lumMod val="65000"/>
                  <a:lumOff val="35000"/>
                </a:sysClr>
              </a:bgClr>
            </a:patt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1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ctr"/>
          <c:showLegendKey val="0"/>
          <c:showVal val="0"/>
          <c:showCatName val="1"/>
          <c:showSerName val="0"/>
          <c:showPercent val="1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254000" sx="102000" sy="102000" algn="ctr" rotWithShape="0">
              <a:prstClr val="black">
                <a:alpha val="20000"/>
              </a:prstClr>
            </a:outerShdw>
          </a:effectLst>
          <a:sp3d/>
        </c:spPr>
      </c:pivotFmt>
    </c:pivotFmts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Sheet2!$B$3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732-4F9E-886A-2230EC00F3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732-4F9E-886A-2230EC00F3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732-4F9E-886A-2230EC00F37F}"/>
              </c:ext>
            </c:extLst>
          </c:dPt>
          <c:dLbls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Sheet2!$A$4:$A$6</c:f>
              <c:strCache>
                <c:ptCount val="3"/>
                <c:pt idx="0">
                  <c:v>Parent/Guardian</c:v>
                </c:pt>
                <c:pt idx="1">
                  <c:v>Representative (staff assisted)</c:v>
                </c:pt>
                <c:pt idx="2">
                  <c:v>Self</c:v>
                </c:pt>
              </c:strCache>
            </c:strRef>
          </c:cat>
          <c:val>
            <c:numRef>
              <c:f>Sheet2!$B$4:$B$6</c:f>
              <c:numCache>
                <c:formatCode>General</c:formatCode>
                <c:ptCount val="3"/>
                <c:pt idx="0">
                  <c:v>32</c:v>
                </c:pt>
                <c:pt idx="1">
                  <c:v>1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32-4F9E-886A-2230EC00F37F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39-4352-9B48-A4512814FB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39-4352-9B48-A4512814FB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39-4352-9B48-A4512814FB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39-4352-9B48-A4512814FB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339-4352-9B48-A4512814FB60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31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8-4ACB-B592-F6B0D30D8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90-47AC-8824-CB274564DC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90-47AC-8824-CB274564DC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90-47AC-8824-CB274564DC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90-47AC-8824-CB274564DC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190-47AC-8824-CB274564DC21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1</c:v>
                </c:pt>
                <c:pt idx="3">
                  <c:v>20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50-4234-A38E-9F1869694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9B2-4FA2-8C3D-BCE5A7B1B5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9B2-4FA2-8C3D-BCE5A7B1B5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9B2-4FA2-8C3D-BCE5A7B1B5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9B2-4FA2-8C3D-BCE5A7B1B52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9B2-4FA2-8C3D-BCE5A7B1B523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11</c:v>
                </c:pt>
                <c:pt idx="3">
                  <c:v>25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B-4219-90C9-382E807E84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37-4565-8053-E557A23363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37-4565-8053-E557A23363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37-4565-8053-E557A23363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37-4565-8053-E557A233632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337-4565-8053-E557A233632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27</c:v>
                </c:pt>
                <c:pt idx="4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30-48A2-BD65-E662FF37AA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83-4EC7-B04E-6EF10D6B5F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83-4EC7-B04E-6EF10D6B5F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83-4EC7-B04E-6EF10D6B5F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83-4EC7-B04E-6EF10D6B5F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83-4EC7-B04E-6EF10D6B5FFD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24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AC-40A0-834B-11F9BE2C43C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43-4E77-902F-A6CD39223E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43-4E77-902F-A6CD39223E7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143-4E77-902F-A6CD39223E7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143-4E77-902F-A6CD39223E7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143-4E77-902F-A6CD39223E72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2</c:v>
                </c:pt>
                <c:pt idx="3">
                  <c:v>29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D-48D9-80FA-F2D7948D5BB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99-4D3F-8F33-2C24462502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99-4D3F-8F33-2C24462502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99-4D3F-8F33-2C24462502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99-4D3F-8F33-2C24462502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099-4D3F-8F33-2C24462502DE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Strongly Disagree</c:v>
                </c:pt>
                <c:pt idx="1">
                  <c:v>Disagree</c:v>
                </c:pt>
                <c:pt idx="2">
                  <c:v>Neither</c:v>
                </c:pt>
                <c:pt idx="3">
                  <c:v>Agree</c:v>
                </c:pt>
                <c:pt idx="4">
                  <c:v>Strongly Agree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21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9A-405C-B00B-9DBA40713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4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2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62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46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93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52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4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75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4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9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2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8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3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0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35645C5-6D0F-42E4-8F6C-F19180DE8449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FF761B0-378F-483E-AB2D-3DA469E6D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en-US" sz="4500" dirty="0"/>
            </a:br>
            <a:r>
              <a:rPr lang="en-US" sz="4500" dirty="0"/>
              <a:t>Satisfaction Surveys Results</a:t>
            </a:r>
            <a:br>
              <a:rPr lang="en-US" sz="4500" i="1" dirty="0"/>
            </a:br>
            <a:r>
              <a:rPr lang="en-US" sz="4500" dirty="0"/>
              <a:t>Open Case 2022</a:t>
            </a:r>
            <a:br>
              <a:rPr lang="en-US" sz="4500" dirty="0"/>
            </a:b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700"/>
          </a:p>
          <a:p>
            <a:pPr>
              <a:lnSpc>
                <a:spcPct val="90000"/>
              </a:lnSpc>
            </a:pPr>
            <a:endParaRPr lang="en-US" sz="700"/>
          </a:p>
          <a:p>
            <a:pPr>
              <a:lnSpc>
                <a:spcPct val="90000"/>
              </a:lnSpc>
            </a:pPr>
            <a:r>
              <a:rPr lang="en-US" sz="700"/>
              <a:t>Andrea fletcher, MSA</a:t>
            </a:r>
          </a:p>
          <a:p>
            <a:pPr>
              <a:lnSpc>
                <a:spcPct val="90000"/>
              </a:lnSpc>
            </a:pPr>
            <a:r>
              <a:rPr lang="en-US" sz="700"/>
              <a:t>QI/Corporate Compliance Director</a:t>
            </a:r>
          </a:p>
        </p:txBody>
      </p:sp>
    </p:spTree>
    <p:extLst>
      <p:ext uri="{BB962C8B-B14F-4D97-AF65-F5344CB8AC3E}">
        <p14:creationId xmlns:p14="http://schemas.microsoft.com/office/powerpoint/2010/main" val="223291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173CC24-0194-DE70-1BD3-F79AFDCD5F1C}"/>
              </a:ext>
            </a:extLst>
          </p:cNvPr>
          <p:cNvSpPr txBox="1"/>
          <p:nvPr/>
        </p:nvSpPr>
        <p:spPr>
          <a:xfrm>
            <a:off x="905069" y="2120900"/>
            <a:ext cx="3383612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I do not feel judged and criticized by the CMH staff.  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95% Satisfaction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92DC4450-103B-EA21-F678-83EC04F565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423461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0943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F8094A3C-A414-C27C-0A7A-E3711AF5C8A9}"/>
              </a:ext>
            </a:extLst>
          </p:cNvPr>
          <p:cNvSpPr txBox="1"/>
          <p:nvPr/>
        </p:nvSpPr>
        <p:spPr>
          <a:xfrm>
            <a:off x="894080" y="2120900"/>
            <a:ext cx="3394601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The services I </a:t>
            </a:r>
            <a:r>
              <a:rPr lang="en-US">
                <a:solidFill>
                  <a:schemeClr val="bg1"/>
                </a:solidFill>
              </a:rPr>
              <a:t>receive help </a:t>
            </a:r>
            <a:r>
              <a:rPr lang="en-US" dirty="0">
                <a:solidFill>
                  <a:schemeClr val="bg1"/>
                </a:solidFill>
              </a:rPr>
              <a:t>me to function better in my life.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88% Satisfaction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E324AAA5-5565-BB5B-74FB-A3F1A1D917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9562195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8833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E6814C5-CCBF-64C9-90C8-5AF89A29479E}"/>
              </a:ext>
            </a:extLst>
          </p:cNvPr>
          <p:cNvSpPr txBox="1"/>
          <p:nvPr/>
        </p:nvSpPr>
        <p:spPr>
          <a:xfrm>
            <a:off x="904240" y="2120900"/>
            <a:ext cx="3384441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If I were to seek help again, I would come back to the same program.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91% Satisfaction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600E919-CBEC-685B-3886-0B19FDAEBE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1275721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5798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37BE2A0-EF66-5A44-F8B8-E197DC2B310F}"/>
              </a:ext>
            </a:extLst>
          </p:cNvPr>
          <p:cNvSpPr txBox="1"/>
          <p:nvPr/>
        </p:nvSpPr>
        <p:spPr>
          <a:xfrm>
            <a:off x="894080" y="2120900"/>
            <a:ext cx="3394601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CMH staff follows my person centered plan (PCP) or family centered plan.  (PCP is the process or meeting you had to decide on your services and set goals)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92% Satisfaction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9069D16-49B4-0578-45E9-A06A8AFACE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8792572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9399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674C498-CB1C-CEB0-2BAE-EBC05F52743A}"/>
              </a:ext>
            </a:extLst>
          </p:cNvPr>
          <p:cNvSpPr txBox="1"/>
          <p:nvPr/>
        </p:nvSpPr>
        <p:spPr>
          <a:xfrm>
            <a:off x="934720" y="2120900"/>
            <a:ext cx="3353961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CMH helped me identify natural supports. (Natural supposes are people, places, and resources in your life and in the community, other than CMH, that you use to help you out)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86% Satisfaction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4C3DE99-F2B5-1E52-6B78-E064BD75ED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6934658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8563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Feedback</a:t>
            </a:r>
            <a:br>
              <a:rPr lang="en-US" sz="1600" dirty="0"/>
            </a:br>
            <a:r>
              <a:rPr lang="en-US" sz="1600" dirty="0"/>
              <a:t>Opportunities for improvement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would like to be notified a day In advance of my appointment.”</a:t>
            </a:r>
          </a:p>
          <a:p>
            <a:r>
              <a:rPr lang="en-US" dirty="0"/>
              <a:t>“The paint is ugly.  They need something refreshing that picks you up.”</a:t>
            </a:r>
          </a:p>
          <a:p>
            <a:r>
              <a:rPr lang="en-US" dirty="0"/>
              <a:t>“Better and faster phone call returns.”</a:t>
            </a:r>
          </a:p>
          <a:p>
            <a:r>
              <a:rPr lang="en-US" dirty="0"/>
              <a:t>“There are no wraparound services for those struggling with addiction trying to better their life.”</a:t>
            </a:r>
          </a:p>
          <a:p>
            <a:r>
              <a:rPr lang="en-US" dirty="0"/>
              <a:t>“The chairs in the main lobby are not very comfortable for bigger sized people like myself and I feel that some CMH workers make me feel like they are in a hurry sometimes and should explain everything in the rules to receive medication from the Doctor.”</a:t>
            </a:r>
          </a:p>
        </p:txBody>
      </p:sp>
    </p:spTree>
    <p:extLst>
      <p:ext uri="{BB962C8B-B14F-4D97-AF65-F5344CB8AC3E}">
        <p14:creationId xmlns:p14="http://schemas.microsoft.com/office/powerpoint/2010/main" val="982277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6A8EC-994D-FB04-7E90-9B2A02091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Client Feedback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3516B-1517-F239-58A4-7F4E46F60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“She is so sweet, very helpful with me.”</a:t>
            </a:r>
          </a:p>
          <a:p>
            <a:r>
              <a:rPr lang="en-US" dirty="0"/>
              <a:t>“The Best!!”</a:t>
            </a:r>
          </a:p>
          <a:p>
            <a:r>
              <a:rPr lang="en-US" dirty="0"/>
              <a:t>“</a:t>
            </a:r>
            <a:r>
              <a:rPr lang="en-US" i="1" dirty="0"/>
              <a:t>Provider</a:t>
            </a:r>
            <a:r>
              <a:rPr lang="en-US" dirty="0"/>
              <a:t> is great!”</a:t>
            </a:r>
          </a:p>
          <a:p>
            <a:r>
              <a:rPr lang="en-US" dirty="0"/>
              <a:t>“We have worked with </a:t>
            </a:r>
            <a:r>
              <a:rPr lang="en-US" i="1" dirty="0"/>
              <a:t>Clinician</a:t>
            </a:r>
            <a:r>
              <a:rPr lang="en-US" dirty="0"/>
              <a:t> many years.  She is always helpful with </a:t>
            </a:r>
            <a:r>
              <a:rPr lang="en-US" i="1" dirty="0"/>
              <a:t>Client’s</a:t>
            </a:r>
            <a:r>
              <a:rPr lang="en-US" dirty="0"/>
              <a:t> challenges and goals.  We think of her as "family".  She's amazing always!”</a:t>
            </a:r>
          </a:p>
          <a:p>
            <a:r>
              <a:rPr lang="en-US" dirty="0"/>
              <a:t>“You are lucky to have such a wonderful hard-working counselor.  We are blessed and he can reach my son when nobody else can.”</a:t>
            </a:r>
          </a:p>
          <a:p>
            <a:r>
              <a:rPr lang="en-US" dirty="0"/>
              <a:t>“Consumer would like to share how much he feels valued by CMH and his case worker.  Consumer and guardian are so much more than grateful for her work.”</a:t>
            </a:r>
          </a:p>
          <a:p>
            <a:r>
              <a:rPr lang="en-US" dirty="0"/>
              <a:t>“We love all of the staff and services for </a:t>
            </a:r>
            <a:r>
              <a:rPr lang="en-US" i="1" dirty="0"/>
              <a:t>Client</a:t>
            </a:r>
            <a:r>
              <a:rPr lang="en-US" dirty="0"/>
              <a:t>.  Everyone is more than helpful.  I'm very grateful for everyone who helps with my brother.  You are all a huge blessing to him.  Thank you!”</a:t>
            </a:r>
          </a:p>
          <a:p>
            <a:r>
              <a:rPr lang="en-US" dirty="0"/>
              <a:t>“Thank you for the help.  It changed my life for the better.”</a:t>
            </a:r>
          </a:p>
          <a:p>
            <a:r>
              <a:rPr lang="en-US" dirty="0"/>
              <a:t>My special thanks to </a:t>
            </a:r>
            <a:r>
              <a:rPr lang="en-US" i="1" dirty="0"/>
              <a:t>Clinician</a:t>
            </a:r>
            <a:r>
              <a:rPr lang="en-US" dirty="0"/>
              <a:t>.  He helped me to stay out of the hospital.  I love the way he counsels.  He knows when to slap my hand instead of holding it.  I would recommend </a:t>
            </a:r>
            <a:r>
              <a:rPr lang="en-US" i="1" dirty="0"/>
              <a:t>Clinician</a:t>
            </a:r>
            <a:r>
              <a:rPr lang="en-US" dirty="0"/>
              <a:t> to ANYONE seeking counseling.”</a:t>
            </a:r>
          </a:p>
          <a:p>
            <a:r>
              <a:rPr lang="en-US" dirty="0"/>
              <a:t>“I'm very happy with everyone.”</a:t>
            </a:r>
          </a:p>
          <a:p>
            <a:r>
              <a:rPr lang="en-US" dirty="0"/>
              <a:t>“Speaking on behalf of </a:t>
            </a:r>
            <a:r>
              <a:rPr lang="en-US" i="1" dirty="0"/>
              <a:t>Client</a:t>
            </a:r>
            <a:r>
              <a:rPr lang="en-US" dirty="0"/>
              <a:t> as his Mother.  I would like to say CMH has made a big impact on </a:t>
            </a:r>
            <a:r>
              <a:rPr lang="en-US" i="1" dirty="0"/>
              <a:t>Client's </a:t>
            </a:r>
            <a:r>
              <a:rPr lang="en-US" dirty="0"/>
              <a:t>life... Even last year when </a:t>
            </a:r>
            <a:r>
              <a:rPr lang="en-US" i="1" dirty="0"/>
              <a:t>Clinician</a:t>
            </a:r>
            <a:r>
              <a:rPr lang="en-US" dirty="0"/>
              <a:t> wouldn't mind the midnight (maybe 3:00 am) calls letting her know that </a:t>
            </a:r>
            <a:r>
              <a:rPr lang="en-US" i="1" dirty="0"/>
              <a:t>Client </a:t>
            </a:r>
            <a:r>
              <a:rPr lang="en-US" dirty="0"/>
              <a:t>was in ER.  Or now with his new therapist who after only knowing him for maybe 2 days was right by his side during his last weeklong "stay".  All in all, I just wanted to say, Thank you.”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83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BEBEB"/>
                </a:solidFill>
              </a:rPr>
              <a:t>Response Rates </a:t>
            </a:r>
            <a:br>
              <a:rPr lang="en-US" dirty="0">
                <a:solidFill>
                  <a:srgbClr val="EBEBEB"/>
                </a:solidFill>
              </a:rPr>
            </a:br>
            <a:endParaRPr lang="en-US" sz="1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8FC54BA-745D-4713-AC8B-8E4EC8184C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6785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6CB1F35-B9F2-2E7B-E56D-E761831B709B}"/>
              </a:ext>
            </a:extLst>
          </p:cNvPr>
          <p:cNvSpPr txBox="1"/>
          <p:nvPr/>
        </p:nvSpPr>
        <p:spPr>
          <a:xfrm>
            <a:off x="7420706" y="2518630"/>
            <a:ext cx="293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18% Total Response Rate</a:t>
            </a:r>
          </a:p>
        </p:txBody>
      </p:sp>
    </p:spTree>
    <p:extLst>
      <p:ext uri="{BB962C8B-B14F-4D97-AF65-F5344CB8AC3E}">
        <p14:creationId xmlns:p14="http://schemas.microsoft.com/office/powerpoint/2010/main" val="346176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90E09D7-F1C5-43FE-96CD-3F1A3834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001DD6-D179-4D98-93F4-A13554CBF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343043" y="402165"/>
            <a:ext cx="6738659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B84C9BD-F730-4863-A8E3-7A731080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9519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F3B38B2E-C6A6-4E5B-9A65-94DC43FBCB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677511" flipH="1">
            <a:off x="6355223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23" name="Freeform 5">
            <a:extLst>
              <a:ext uri="{FF2B5EF4-FFF2-40B4-BE49-F238E27FC236}">
                <a16:creationId xmlns:a16="http://schemas.microsoft.com/office/drawing/2014/main" id="{2EB425DF-B52B-4DC5-8652-BF768DFA3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4512068" y="2801721"/>
            <a:ext cx="6053670" cy="1254558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9DCACD8-3796-4053-AD88-B22C15F98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81884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B310D740-173C-452A-9CE4-4A0FE37C7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flipH="1"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1239" y="973667"/>
            <a:ext cx="2942210" cy="4833745"/>
          </a:xfrm>
        </p:spPr>
        <p:txBody>
          <a:bodyPr>
            <a:normAutofit/>
          </a:bodyPr>
          <a:lstStyle/>
          <a:p>
            <a:br>
              <a:rPr lang="en-US" sz="3300">
                <a:solidFill>
                  <a:srgbClr val="EBEBEB"/>
                </a:solidFill>
              </a:rPr>
            </a:br>
            <a:r>
              <a:rPr lang="en-US" sz="3300">
                <a:solidFill>
                  <a:srgbClr val="EBEBEB"/>
                </a:solidFill>
              </a:rPr>
              <a:t>Respondents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603B99A-AF02-4BA1-999E-2814246A5A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F899969-817E-3BFD-B0FB-140EB9AED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681630"/>
              </p:ext>
            </p:extLst>
          </p:nvPr>
        </p:nvGraphicFramePr>
        <p:xfrm>
          <a:off x="964907" y="973667"/>
          <a:ext cx="6116795" cy="4928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4848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76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7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857A91B-EAEA-B625-4109-946967EC4209}"/>
              </a:ext>
            </a:extLst>
          </p:cNvPr>
          <p:cNvSpPr txBox="1"/>
          <p:nvPr/>
        </p:nvSpPr>
        <p:spPr>
          <a:xfrm>
            <a:off x="834013" y="2120900"/>
            <a:ext cx="3454668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In General, I am satisfied with the services provided by CMH.</a:t>
            </a:r>
          </a:p>
          <a:p>
            <a:pPr marL="800100" lvl="1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94% Satisfaction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9" name="Chart 48">
            <a:extLst>
              <a:ext uri="{FF2B5EF4-FFF2-40B4-BE49-F238E27FC236}">
                <a16:creationId xmlns:a16="http://schemas.microsoft.com/office/drawing/2014/main" id="{360A7F7D-FF5B-1AB0-B6EC-752260BA3A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182036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777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5912997-EC86-ACC3-1190-B9B2727C4515}"/>
              </a:ext>
            </a:extLst>
          </p:cNvPr>
          <p:cNvSpPr txBox="1"/>
          <p:nvPr/>
        </p:nvSpPr>
        <p:spPr>
          <a:xfrm>
            <a:off x="862644" y="2018607"/>
            <a:ext cx="3178260" cy="1020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3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CMH staff are friendly and helpful.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BBA4B6-934C-CA98-6F6B-1D40E07EDD12}"/>
              </a:ext>
            </a:extLst>
          </p:cNvPr>
          <p:cNvSpPr txBox="1"/>
          <p:nvPr/>
        </p:nvSpPr>
        <p:spPr>
          <a:xfrm>
            <a:off x="1374715" y="2956427"/>
            <a:ext cx="3034457" cy="468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95% Satisfaction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C279675-7EA3-4113-135E-60F492D602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3186242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519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E2DA0C3-96F7-5BEB-2B3B-96DEE4A6BE8A}"/>
              </a:ext>
            </a:extLst>
          </p:cNvPr>
          <p:cNvSpPr txBox="1"/>
          <p:nvPr/>
        </p:nvSpPr>
        <p:spPr>
          <a:xfrm>
            <a:off x="749268" y="2127379"/>
            <a:ext cx="3682821" cy="1772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The environment (e.g., walls, paint color, room layout, and lighting) makes me feel safe, secure and comfortable.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82% Satisfaction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97AA2DE-F38E-55C2-0278-8054DB18EC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7897290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000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D28FA21-C404-4805-A601-DBEE83A8E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15F2101-E757-4DE5-9263-90EE04B60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587"/>
            <a:ext cx="12192000" cy="6856413"/>
            <a:chOff x="0" y="1587"/>
            <a:chExt cx="12192000" cy="685641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50A1386-DC56-4C80-AB79-3D3ADE25B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C308946-BA4F-4BBB-A621-5812B6AA18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4B46CAB-9D3E-48A9-BACE-418A29D04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C9F0A8FE-8826-415D-A57D-37F8FF30E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3FD5C766-C5A8-487A-9AD6-FA3D5EB73D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0D44D5CE-25DA-46F8-8D71-6FEB390B7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15CC525E-E43D-7700-DC34-B4378574BBDF}"/>
              </a:ext>
            </a:extLst>
          </p:cNvPr>
          <p:cNvSpPr txBox="1"/>
          <p:nvPr/>
        </p:nvSpPr>
        <p:spPr>
          <a:xfrm>
            <a:off x="755401" y="2120900"/>
            <a:ext cx="3533280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In General, I am satisfied with the services provided by CMH.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92% Satisfaction</a:t>
            </a: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CB62799-E47D-468D-9290-FF49353DF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E04295E7-30B0-4E8D-3622-6D8E2AE60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4228372"/>
              </p:ext>
            </p:extLst>
          </p:nvPr>
        </p:nvGraphicFramePr>
        <p:xfrm>
          <a:off x="5044082" y="955396"/>
          <a:ext cx="6955910" cy="527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565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DC84C58B-3EC9-6923-3918-47671897A140}"/>
              </a:ext>
            </a:extLst>
          </p:cNvPr>
          <p:cNvSpPr txBox="1"/>
          <p:nvPr/>
        </p:nvSpPr>
        <p:spPr>
          <a:xfrm>
            <a:off x="821094" y="2120900"/>
            <a:ext cx="3467587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CMH Staff believe in me – that I can achieve my goals.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92% Satisfaction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59B05DF-809F-2FA1-A420-0E4F208E83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4702833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872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2FC4F8C-DCFB-41A7-9587-B6E49A204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CB8134D-DAA6-44DB-9A7B-8D5B04711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5AD0F1C-BC8E-4CB4-BAC4-8F33C36F6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81087E9-D266-4B08-AAB1-F7439DF652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4A2B069-C853-43DD-8CC0-7CE6F331A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DD86E2-5424-44EC-A189-3E2DDD38D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4F8CFC5E-B977-45D3-A7A8-A4EDF8C88A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A347F91F-7A0C-4FD7-AC29-DCAF67A2E5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1FD264AA-C656-4350-AD8E-3E13639C0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C40199A-5116-83C1-8454-09E30FBD1D5C}"/>
              </a:ext>
            </a:extLst>
          </p:cNvPr>
          <p:cNvSpPr txBox="1"/>
          <p:nvPr/>
        </p:nvSpPr>
        <p:spPr>
          <a:xfrm>
            <a:off x="853440" y="2120900"/>
            <a:ext cx="3435241" cy="389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CMH staff have the knowledge and skills to serve me well.</a:t>
            </a:r>
          </a:p>
          <a:p>
            <a:pPr marL="742950" lvl="1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94% Satisfaction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4EF29AB-620C-4783-9B23-EACEB54D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CD8B28D2-FD64-652F-47F4-1EF2E9A8C5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8696218"/>
              </p:ext>
            </p:extLst>
          </p:nvPr>
        </p:nvGraphicFramePr>
        <p:xfrm>
          <a:off x="5334476" y="803751"/>
          <a:ext cx="6251664" cy="5250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960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7694</TotalTime>
  <Words>674</Words>
  <Application>Microsoft Office PowerPoint</Application>
  <PresentationFormat>Widescreen</PresentationFormat>
  <Paragraphs>49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Wingdings</vt:lpstr>
      <vt:lpstr>Wingdings 3</vt:lpstr>
      <vt:lpstr>Ion Boardroom</vt:lpstr>
      <vt:lpstr> Satisfaction Surveys Results Open Case 2022 </vt:lpstr>
      <vt:lpstr>Response Rates  </vt:lpstr>
      <vt:lpstr> Respondents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Client Feedback Opportunities for improvement</vt:lpstr>
      <vt:lpstr>Client Feedback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 QI Annual Analysis 2015/2016 Annual QI Plan</dc:title>
  <dc:creator>Andrea Sturr</dc:creator>
  <cp:lastModifiedBy>Andrea Fletcher</cp:lastModifiedBy>
  <cp:revision>157</cp:revision>
  <dcterms:created xsi:type="dcterms:W3CDTF">2016-02-01T14:00:46Z</dcterms:created>
  <dcterms:modified xsi:type="dcterms:W3CDTF">2023-02-21T15:47:51Z</dcterms:modified>
</cp:coreProperties>
</file>